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8" r:id="rId2"/>
  </p:sldIdLst>
  <p:sldSz cx="17640300" cy="9720263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258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5038" y="1590794"/>
            <a:ext cx="13230225" cy="3384092"/>
          </a:xfrm>
        </p:spPr>
        <p:txBody>
          <a:bodyPr anchor="b"/>
          <a:lstStyle>
            <a:lvl1pPr algn="ctr">
              <a:defRPr sz="850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5038" y="5105389"/>
            <a:ext cx="13230225" cy="2346813"/>
          </a:xfrm>
        </p:spPr>
        <p:txBody>
          <a:bodyPr/>
          <a:lstStyle>
            <a:lvl1pPr marL="0" indent="0" algn="ctr">
              <a:buNone/>
              <a:defRPr sz="3402"/>
            </a:lvl1pPr>
            <a:lvl2pPr marL="648035" indent="0" algn="ctr">
              <a:buNone/>
              <a:defRPr sz="2835"/>
            </a:lvl2pPr>
            <a:lvl3pPr marL="1296071" indent="0" algn="ctr">
              <a:buNone/>
              <a:defRPr sz="2551"/>
            </a:lvl3pPr>
            <a:lvl4pPr marL="1944106" indent="0" algn="ctr">
              <a:buNone/>
              <a:defRPr sz="2268"/>
            </a:lvl4pPr>
            <a:lvl5pPr marL="2592141" indent="0" algn="ctr">
              <a:buNone/>
              <a:defRPr sz="2268"/>
            </a:lvl5pPr>
            <a:lvl6pPr marL="3240176" indent="0" algn="ctr">
              <a:buNone/>
              <a:defRPr sz="2268"/>
            </a:lvl6pPr>
            <a:lvl7pPr marL="3888212" indent="0" algn="ctr">
              <a:buNone/>
              <a:defRPr sz="2268"/>
            </a:lvl7pPr>
            <a:lvl8pPr marL="4536247" indent="0" algn="ctr">
              <a:buNone/>
              <a:defRPr sz="2268"/>
            </a:lvl8pPr>
            <a:lvl9pPr marL="5184282" indent="0" algn="ctr">
              <a:buNone/>
              <a:defRPr sz="2268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731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38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583" y="2423317"/>
            <a:ext cx="15214759" cy="4043359"/>
          </a:xfrm>
        </p:spPr>
        <p:txBody>
          <a:bodyPr anchor="b"/>
          <a:lstStyle>
            <a:lvl1pPr>
              <a:defRPr sz="8504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583" y="6504927"/>
            <a:ext cx="15214759" cy="2126307"/>
          </a:xfrm>
        </p:spPr>
        <p:txBody>
          <a:bodyPr/>
          <a:lstStyle>
            <a:lvl1pPr marL="0" indent="0">
              <a:buNone/>
              <a:defRPr sz="3402">
                <a:solidFill>
                  <a:schemeClr val="tx1">
                    <a:tint val="75000"/>
                  </a:schemeClr>
                </a:solidFill>
              </a:defRPr>
            </a:lvl1pPr>
            <a:lvl2pPr marL="648035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296071" indent="0">
              <a:buNone/>
              <a:defRPr sz="2551">
                <a:solidFill>
                  <a:schemeClr val="tx1">
                    <a:tint val="75000"/>
                  </a:schemeClr>
                </a:solidFill>
              </a:defRPr>
            </a:lvl3pPr>
            <a:lvl4pPr marL="194410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4pPr>
            <a:lvl5pPr marL="2592141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5pPr>
            <a:lvl6pPr marL="3240176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6pPr>
            <a:lvl7pPr marL="388821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7pPr>
            <a:lvl8pPr marL="4536247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8pPr>
            <a:lvl9pPr marL="5184282" indent="0">
              <a:buNone/>
              <a:defRPr sz="22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6856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2770" y="2587570"/>
            <a:ext cx="7497128" cy="616741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30402" y="2587570"/>
            <a:ext cx="7497128" cy="616741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45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8" y="517514"/>
            <a:ext cx="15214759" cy="18788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069" y="2382815"/>
            <a:ext cx="7462673" cy="1167781"/>
          </a:xfr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5069" y="3550596"/>
            <a:ext cx="7462673" cy="522239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30402" y="2382815"/>
            <a:ext cx="7499425" cy="1167781"/>
          </a:xfrm>
        </p:spPr>
        <p:txBody>
          <a:bodyPr anchor="b"/>
          <a:lstStyle>
            <a:lvl1pPr marL="0" indent="0">
              <a:buNone/>
              <a:defRPr sz="3402" b="1"/>
            </a:lvl1pPr>
            <a:lvl2pPr marL="648035" indent="0">
              <a:buNone/>
              <a:defRPr sz="2835" b="1"/>
            </a:lvl2pPr>
            <a:lvl3pPr marL="1296071" indent="0">
              <a:buNone/>
              <a:defRPr sz="2551" b="1"/>
            </a:lvl3pPr>
            <a:lvl4pPr marL="1944106" indent="0">
              <a:buNone/>
              <a:defRPr sz="2268" b="1"/>
            </a:lvl4pPr>
            <a:lvl5pPr marL="2592141" indent="0">
              <a:buNone/>
              <a:defRPr sz="2268" b="1"/>
            </a:lvl5pPr>
            <a:lvl6pPr marL="3240176" indent="0">
              <a:buNone/>
              <a:defRPr sz="2268" b="1"/>
            </a:lvl6pPr>
            <a:lvl7pPr marL="3888212" indent="0">
              <a:buNone/>
              <a:defRPr sz="2268" b="1"/>
            </a:lvl7pPr>
            <a:lvl8pPr marL="4536247" indent="0">
              <a:buNone/>
              <a:defRPr sz="2268" b="1"/>
            </a:lvl8pPr>
            <a:lvl9pPr marL="5184282" indent="0">
              <a:buNone/>
              <a:defRPr sz="2268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30402" y="3550596"/>
            <a:ext cx="7499425" cy="522239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109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488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63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648018"/>
            <a:ext cx="5689455" cy="2268061"/>
          </a:xfrm>
        </p:spPr>
        <p:txBody>
          <a:bodyPr anchor="b"/>
          <a:lstStyle>
            <a:lvl1pPr>
              <a:defRPr sz="453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9425" y="1399539"/>
            <a:ext cx="8930402" cy="6907687"/>
          </a:xfrm>
        </p:spPr>
        <p:txBody>
          <a:bodyPr/>
          <a:lstStyle>
            <a:lvl1pPr>
              <a:defRPr sz="4536"/>
            </a:lvl1pPr>
            <a:lvl2pPr>
              <a:defRPr sz="3969"/>
            </a:lvl2pPr>
            <a:lvl3pPr>
              <a:defRPr sz="3402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916079"/>
            <a:ext cx="5689455" cy="5402397"/>
          </a:xfr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5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648018"/>
            <a:ext cx="5689455" cy="2268061"/>
          </a:xfrm>
        </p:spPr>
        <p:txBody>
          <a:bodyPr anchor="b"/>
          <a:lstStyle>
            <a:lvl1pPr>
              <a:defRPr sz="453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99425" y="1399539"/>
            <a:ext cx="8930402" cy="6907687"/>
          </a:xfrm>
        </p:spPr>
        <p:txBody>
          <a:bodyPr anchor="t"/>
          <a:lstStyle>
            <a:lvl1pPr marL="0" indent="0">
              <a:buNone/>
              <a:defRPr sz="4536"/>
            </a:lvl1pPr>
            <a:lvl2pPr marL="648035" indent="0">
              <a:buNone/>
              <a:defRPr sz="3969"/>
            </a:lvl2pPr>
            <a:lvl3pPr marL="1296071" indent="0">
              <a:buNone/>
              <a:defRPr sz="3402"/>
            </a:lvl3pPr>
            <a:lvl4pPr marL="1944106" indent="0">
              <a:buNone/>
              <a:defRPr sz="2835"/>
            </a:lvl4pPr>
            <a:lvl5pPr marL="2592141" indent="0">
              <a:buNone/>
              <a:defRPr sz="2835"/>
            </a:lvl5pPr>
            <a:lvl6pPr marL="3240176" indent="0">
              <a:buNone/>
              <a:defRPr sz="2835"/>
            </a:lvl6pPr>
            <a:lvl7pPr marL="3888212" indent="0">
              <a:buNone/>
              <a:defRPr sz="2835"/>
            </a:lvl7pPr>
            <a:lvl8pPr marL="4536247" indent="0">
              <a:buNone/>
              <a:defRPr sz="2835"/>
            </a:lvl8pPr>
            <a:lvl9pPr marL="5184282" indent="0">
              <a:buNone/>
              <a:defRPr sz="2835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916079"/>
            <a:ext cx="5689455" cy="5402397"/>
          </a:xfrm>
        </p:spPr>
        <p:txBody>
          <a:bodyPr/>
          <a:lstStyle>
            <a:lvl1pPr marL="0" indent="0">
              <a:buNone/>
              <a:defRPr sz="2268"/>
            </a:lvl1pPr>
            <a:lvl2pPr marL="648035" indent="0">
              <a:buNone/>
              <a:defRPr sz="1984"/>
            </a:lvl2pPr>
            <a:lvl3pPr marL="1296071" indent="0">
              <a:buNone/>
              <a:defRPr sz="1701"/>
            </a:lvl3pPr>
            <a:lvl4pPr marL="1944106" indent="0">
              <a:buNone/>
              <a:defRPr sz="1417"/>
            </a:lvl4pPr>
            <a:lvl5pPr marL="2592141" indent="0">
              <a:buNone/>
              <a:defRPr sz="1417"/>
            </a:lvl5pPr>
            <a:lvl6pPr marL="3240176" indent="0">
              <a:buNone/>
              <a:defRPr sz="1417"/>
            </a:lvl6pPr>
            <a:lvl7pPr marL="3888212" indent="0">
              <a:buNone/>
              <a:defRPr sz="1417"/>
            </a:lvl7pPr>
            <a:lvl8pPr marL="4536247" indent="0">
              <a:buNone/>
              <a:defRPr sz="1417"/>
            </a:lvl8pPr>
            <a:lvl9pPr marL="5184282" indent="0">
              <a:buNone/>
              <a:defRPr sz="1417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16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1590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23840" y="517514"/>
            <a:ext cx="3803690" cy="823747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2771" y="517514"/>
            <a:ext cx="11190565" cy="823747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6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12771" y="517514"/>
            <a:ext cx="15214759" cy="18788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2771" y="2587570"/>
            <a:ext cx="15214759" cy="61674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2770" y="9009244"/>
            <a:ext cx="3969068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4028F3-7C42-4E4D-97AC-9CEBC3AE54FD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43350" y="9009244"/>
            <a:ext cx="5953601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58462" y="9009244"/>
            <a:ext cx="3969068" cy="5175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0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B7DF1-99EE-4704-9F96-615A666234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898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1296071" rtl="0" eaLnBrk="1" latinLnBrk="0" hangingPunct="1">
        <a:lnSpc>
          <a:spcPct val="90000"/>
        </a:lnSpc>
        <a:spcBef>
          <a:spcPct val="0"/>
        </a:spcBef>
        <a:buNone/>
        <a:defRPr sz="62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4018" indent="-324018" algn="l" defTabSz="1296071" rtl="0" eaLnBrk="1" latinLnBrk="0" hangingPunct="1">
        <a:lnSpc>
          <a:spcPct val="90000"/>
        </a:lnSpc>
        <a:spcBef>
          <a:spcPts val="1417"/>
        </a:spcBef>
        <a:buFont typeface="Arial" panose="020B0604020202020204" pitchFamily="34" charset="0"/>
        <a:buChar char="•"/>
        <a:defRPr sz="3969" kern="1200">
          <a:solidFill>
            <a:schemeClr val="tx1"/>
          </a:solidFill>
          <a:latin typeface="+mn-lt"/>
          <a:ea typeface="+mn-ea"/>
          <a:cs typeface="+mn-cs"/>
        </a:defRPr>
      </a:lvl1pPr>
      <a:lvl2pPr marL="972053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3402" kern="1200">
          <a:solidFill>
            <a:schemeClr val="tx1"/>
          </a:solidFill>
          <a:latin typeface="+mn-lt"/>
          <a:ea typeface="+mn-ea"/>
          <a:cs typeface="+mn-cs"/>
        </a:defRPr>
      </a:lvl2pPr>
      <a:lvl3pPr marL="1620088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268123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91615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564194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4212229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860265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508300" indent="-324018" algn="l" defTabSz="1296071" rtl="0" eaLnBrk="1" latinLnBrk="0" hangingPunct="1">
        <a:lnSpc>
          <a:spcPct val="90000"/>
        </a:lnSpc>
        <a:spcBef>
          <a:spcPts val="709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1pPr>
      <a:lvl2pPr marL="648035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9607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3pPr>
      <a:lvl4pPr marL="194410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4pPr>
      <a:lvl5pPr marL="2592141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5pPr>
      <a:lvl6pPr marL="3240176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6pPr>
      <a:lvl7pPr marL="388821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7pPr>
      <a:lvl8pPr marL="4536247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8pPr>
      <a:lvl9pPr marL="5184282" algn="l" defTabSz="1296071" rtl="0" eaLnBrk="1" latinLnBrk="0" hangingPunct="1">
        <a:defRPr sz="255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1" name="Rectangle 690">
            <a:extLst>
              <a:ext uri="{FF2B5EF4-FFF2-40B4-BE49-F238E27FC236}">
                <a16:creationId xmlns:a16="http://schemas.microsoft.com/office/drawing/2014/main" id="{3125818B-628F-4775-8FAB-140E45CBF708}"/>
              </a:ext>
            </a:extLst>
          </p:cNvPr>
          <p:cNvSpPr/>
          <p:nvPr/>
        </p:nvSpPr>
        <p:spPr>
          <a:xfrm>
            <a:off x="1889869" y="4538932"/>
            <a:ext cx="6085864" cy="69285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sp>
        <p:nvSpPr>
          <p:cNvPr id="372" name="Rectangle 371">
            <a:extLst>
              <a:ext uri="{FF2B5EF4-FFF2-40B4-BE49-F238E27FC236}">
                <a16:creationId xmlns:a16="http://schemas.microsoft.com/office/drawing/2014/main" id="{3125818B-628F-4775-8FAB-140E45CBF708}"/>
              </a:ext>
            </a:extLst>
          </p:cNvPr>
          <p:cNvSpPr/>
          <p:nvPr/>
        </p:nvSpPr>
        <p:spPr>
          <a:xfrm>
            <a:off x="1950981" y="6672212"/>
            <a:ext cx="14432241" cy="69119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/>
          </a:p>
        </p:txBody>
      </p:sp>
      <p:sp>
        <p:nvSpPr>
          <p:cNvPr id="630" name="Oval 629">
            <a:extLst>
              <a:ext uri="{FF2B5EF4-FFF2-40B4-BE49-F238E27FC236}">
                <a16:creationId xmlns:a16="http://schemas.microsoft.com/office/drawing/2014/main" id="{AA5FC975-3EA2-4653-AB1A-3F07FF9BD146}"/>
              </a:ext>
            </a:extLst>
          </p:cNvPr>
          <p:cNvSpPr/>
          <p:nvPr/>
        </p:nvSpPr>
        <p:spPr>
          <a:xfrm>
            <a:off x="16049892" y="6353115"/>
            <a:ext cx="1286838" cy="1304925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12" name="Rounded Rectangle 11"/>
          <p:cNvSpPr/>
          <p:nvPr/>
        </p:nvSpPr>
        <p:spPr>
          <a:xfrm>
            <a:off x="463201" y="8476220"/>
            <a:ext cx="1446761" cy="1082639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709CADD5-A7CF-4ADD-9046-EE033D8A2364}"/>
              </a:ext>
            </a:extLst>
          </p:cNvPr>
          <p:cNvSpPr/>
          <p:nvPr/>
        </p:nvSpPr>
        <p:spPr>
          <a:xfrm>
            <a:off x="5151233" y="9102073"/>
            <a:ext cx="6844251" cy="5466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C096F70-8550-41B6-AFE7-CEC340E22A1F}"/>
              </a:ext>
            </a:extLst>
          </p:cNvPr>
          <p:cNvSpPr/>
          <p:nvPr/>
        </p:nvSpPr>
        <p:spPr>
          <a:xfrm>
            <a:off x="2849842" y="1783943"/>
            <a:ext cx="11821964" cy="72630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1127">
              <a:defRPr/>
            </a:pPr>
            <a:endParaRPr lang="en-US" sz="2483"/>
          </a:p>
        </p:txBody>
      </p:sp>
      <p:sp>
        <p:nvSpPr>
          <p:cNvPr id="4" name="Triangle 45">
            <a:extLst>
              <a:ext uri="{FF2B5EF4-FFF2-40B4-BE49-F238E27FC236}">
                <a16:creationId xmlns:a16="http://schemas.microsoft.com/office/drawing/2014/main" id="{6BB5C7D4-A263-4A26-8A52-BBEA04B5399C}"/>
              </a:ext>
            </a:extLst>
          </p:cNvPr>
          <p:cNvSpPr/>
          <p:nvPr/>
        </p:nvSpPr>
        <p:spPr>
          <a:xfrm rot="16200000">
            <a:off x="1524578" y="1622271"/>
            <a:ext cx="1469616" cy="1178080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1127">
              <a:defRPr/>
            </a:pPr>
            <a:endParaRPr lang="en-US" sz="2483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1021FE8-08E4-4E34-AEF3-3B8416AB1EA8}"/>
              </a:ext>
            </a:extLst>
          </p:cNvPr>
          <p:cNvCxnSpPr>
            <a:cxnSpLocks/>
          </p:cNvCxnSpPr>
          <p:nvPr/>
        </p:nvCxnSpPr>
        <p:spPr>
          <a:xfrm flipH="1" flipV="1">
            <a:off x="4177752" y="2413059"/>
            <a:ext cx="2635" cy="625971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7360ECE-89B4-418C-AB55-D9E601D042D3}"/>
              </a:ext>
            </a:extLst>
          </p:cNvPr>
          <p:cNvCxnSpPr>
            <a:cxnSpLocks/>
          </p:cNvCxnSpPr>
          <p:nvPr/>
        </p:nvCxnSpPr>
        <p:spPr>
          <a:xfrm flipH="1" flipV="1">
            <a:off x="14225768" y="2463750"/>
            <a:ext cx="77437" cy="764639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360">
            <a:extLst>
              <a:ext uri="{FF2B5EF4-FFF2-40B4-BE49-F238E27FC236}">
                <a16:creationId xmlns:a16="http://schemas.microsoft.com/office/drawing/2014/main" id="{3C693B3B-0089-41E1-9475-5246DF0E8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69957" y="2692986"/>
            <a:ext cx="187102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Understanding and using the </a:t>
            </a:r>
            <a:r>
              <a:rPr lang="en-US" altLang="en-US" sz="1400" b="1" dirty="0" smtClean="0"/>
              <a:t>past </a:t>
            </a:r>
          </a:p>
          <a:p>
            <a:pPr eaLnBrk="1" hangingPunct="1"/>
            <a:r>
              <a:rPr lang="en-US" altLang="en-US" sz="1400" b="1" dirty="0" smtClean="0"/>
              <a:t>(perfect + imperfect)</a:t>
            </a:r>
            <a:endParaRPr lang="en-US" altLang="en-US" sz="1400" b="1" dirty="0"/>
          </a:p>
        </p:txBody>
      </p:sp>
      <p:sp>
        <p:nvSpPr>
          <p:cNvPr id="10" name="TextBox 365">
            <a:extLst>
              <a:ext uri="{FF2B5EF4-FFF2-40B4-BE49-F238E27FC236}">
                <a16:creationId xmlns:a16="http://schemas.microsoft.com/office/drawing/2014/main" id="{1711FBA1-443E-4773-B84F-4C7D6755F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06526" y="2953083"/>
            <a:ext cx="141720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/>
              <a:t>Extending answers, orally and in writing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48B2D75-BFCE-4CA8-8918-BA66CBA2CD96}"/>
              </a:ext>
            </a:extLst>
          </p:cNvPr>
          <p:cNvCxnSpPr>
            <a:cxnSpLocks/>
          </p:cNvCxnSpPr>
          <p:nvPr/>
        </p:nvCxnSpPr>
        <p:spPr>
          <a:xfrm flipH="1" flipV="1">
            <a:off x="9664206" y="2491923"/>
            <a:ext cx="25962" cy="510890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D25503AB-5100-4C4E-9A65-C751968EEDBA}"/>
              </a:ext>
            </a:extLst>
          </p:cNvPr>
          <p:cNvCxnSpPr>
            <a:cxnSpLocks/>
          </p:cNvCxnSpPr>
          <p:nvPr/>
        </p:nvCxnSpPr>
        <p:spPr>
          <a:xfrm flipH="1" flipV="1">
            <a:off x="7037040" y="2501150"/>
            <a:ext cx="4659" cy="271798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D009677E-6C14-4B92-BA74-2BC5283EBF9F}"/>
              </a:ext>
            </a:extLst>
          </p:cNvPr>
          <p:cNvCxnSpPr>
            <a:cxnSpLocks/>
          </p:cNvCxnSpPr>
          <p:nvPr/>
        </p:nvCxnSpPr>
        <p:spPr>
          <a:xfrm flipH="1" flipV="1">
            <a:off x="5302634" y="2488355"/>
            <a:ext cx="28300" cy="12308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B6EDBF78-A3AD-4B0D-9145-F1D21FED79B7}"/>
              </a:ext>
            </a:extLst>
          </p:cNvPr>
          <p:cNvCxnSpPr>
            <a:cxnSpLocks/>
          </p:cNvCxnSpPr>
          <p:nvPr/>
        </p:nvCxnSpPr>
        <p:spPr>
          <a:xfrm flipV="1">
            <a:off x="3189281" y="2491406"/>
            <a:ext cx="260036" cy="47144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395">
            <a:extLst>
              <a:ext uri="{FF2B5EF4-FFF2-40B4-BE49-F238E27FC236}">
                <a16:creationId xmlns:a16="http://schemas.microsoft.com/office/drawing/2014/main" id="{56D1C1F2-CC5F-4EFB-B427-4AD87B367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984" y="707881"/>
            <a:ext cx="1591777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GB" altLang="en-US" sz="2400" dirty="0"/>
              <a:t>Languages at SRMS have a strong emphasis on the applying of knowledge &amp; skills to the real world and how languages work.  The applications and implications of what we learn permeate throughout the course content. </a:t>
            </a:r>
            <a:endParaRPr lang="en-US" altLang="en-US" sz="2400" dirty="0"/>
          </a:p>
        </p:txBody>
      </p:sp>
      <p:sp>
        <p:nvSpPr>
          <p:cNvPr id="25" name="TextBox 1">
            <a:extLst>
              <a:ext uri="{FF2B5EF4-FFF2-40B4-BE49-F238E27FC236}">
                <a16:creationId xmlns:a16="http://schemas.microsoft.com/office/drawing/2014/main" id="{530EF98E-592E-4B41-92DF-D14FD17F5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94" y="-7617"/>
            <a:ext cx="767423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4000" b="1" u="sng" dirty="0" smtClean="0">
                <a:solidFill>
                  <a:srgbClr val="7030A0"/>
                </a:solidFill>
              </a:rPr>
              <a:t>Year 9</a:t>
            </a:r>
            <a:r>
              <a:rPr lang="en-GB" altLang="en-US" sz="4000" b="1" dirty="0" smtClean="0">
                <a:solidFill>
                  <a:srgbClr val="7030A0"/>
                </a:solidFill>
              </a:rPr>
              <a:t> </a:t>
            </a:r>
            <a:r>
              <a:rPr lang="en-GB" altLang="en-US" sz="4000" b="1" dirty="0" smtClean="0"/>
              <a:t>French </a:t>
            </a:r>
            <a:r>
              <a:rPr lang="en-GB" altLang="en-US" sz="4000" b="1" dirty="0"/>
              <a:t>Learning Journey</a:t>
            </a:r>
          </a:p>
        </p:txBody>
      </p:sp>
      <p:sp>
        <p:nvSpPr>
          <p:cNvPr id="26" name="Triangle 45">
            <a:extLst>
              <a:ext uri="{FF2B5EF4-FFF2-40B4-BE49-F238E27FC236}">
                <a16:creationId xmlns:a16="http://schemas.microsoft.com/office/drawing/2014/main" id="{B2A73E06-178C-4EBB-8A16-C89E17C5C8C7}"/>
              </a:ext>
            </a:extLst>
          </p:cNvPr>
          <p:cNvSpPr/>
          <p:nvPr/>
        </p:nvSpPr>
        <p:spPr>
          <a:xfrm rot="5400000">
            <a:off x="14475635" y="1568511"/>
            <a:ext cx="1709908" cy="1317565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38000">
                <a:schemeClr val="accent1">
                  <a:lumMod val="45000"/>
                  <a:lumOff val="55000"/>
                </a:schemeClr>
              </a:gs>
              <a:gs pos="39000">
                <a:schemeClr val="accent1">
                  <a:lumMod val="45000"/>
                  <a:lumOff val="55000"/>
                </a:schemeClr>
              </a:gs>
              <a:gs pos="84000">
                <a:srgbClr val="00206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261127">
              <a:defRPr/>
            </a:pPr>
            <a:endParaRPr lang="en-US" sz="2483" dirty="0"/>
          </a:p>
        </p:txBody>
      </p:sp>
      <p:sp>
        <p:nvSpPr>
          <p:cNvPr id="32" name="TextBox 2">
            <a:extLst>
              <a:ext uri="{FF2B5EF4-FFF2-40B4-BE49-F238E27FC236}">
                <a16:creationId xmlns:a16="http://schemas.microsoft.com/office/drawing/2014/main" id="{53F642D1-1C83-4B45-BE0F-2BC7C6379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28139" y="1879823"/>
            <a:ext cx="7680847" cy="5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2897" dirty="0">
                <a:solidFill>
                  <a:schemeClr val="bg1"/>
                </a:solidFill>
              </a:rPr>
              <a:t>Understanding and Applying Language Skills </a:t>
            </a:r>
          </a:p>
        </p:txBody>
      </p:sp>
      <p:sp>
        <p:nvSpPr>
          <p:cNvPr id="33" name="TextBox 4">
            <a:extLst>
              <a:ext uri="{FF2B5EF4-FFF2-40B4-BE49-F238E27FC236}">
                <a16:creationId xmlns:a16="http://schemas.microsoft.com/office/drawing/2014/main" id="{113FAD09-015E-46A6-860A-7677B24A734E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988038" y="1889281"/>
            <a:ext cx="1150739" cy="5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GB" altLang="en-US" sz="2897" dirty="0">
                <a:solidFill>
                  <a:schemeClr val="bg1"/>
                </a:solidFill>
              </a:rPr>
              <a:t>Year </a:t>
            </a:r>
            <a:r>
              <a:rPr lang="en-GB" altLang="en-US" sz="2897" dirty="0" smtClean="0">
                <a:solidFill>
                  <a:schemeClr val="bg1"/>
                </a:solidFill>
              </a:rPr>
              <a:t>9</a:t>
            </a:r>
            <a:endParaRPr lang="en-GB" altLang="en-US" sz="2897" dirty="0">
              <a:solidFill>
                <a:schemeClr val="bg1"/>
              </a:solidFill>
            </a:endParaRPr>
          </a:p>
        </p:txBody>
      </p:sp>
      <p:sp>
        <p:nvSpPr>
          <p:cNvPr id="34" name="TextBox 439">
            <a:extLst>
              <a:ext uri="{FF2B5EF4-FFF2-40B4-BE49-F238E27FC236}">
                <a16:creationId xmlns:a16="http://schemas.microsoft.com/office/drawing/2014/main" id="{A4142D6D-13E0-4B6E-8A79-F96C70E2B7B2}"/>
              </a:ext>
            </a:extLst>
          </p:cNvPr>
          <p:cNvSpPr txBox="1">
            <a:spLocks noChangeArrowheads="1"/>
          </p:cNvSpPr>
          <p:nvPr/>
        </p:nvSpPr>
        <p:spPr bwMode="auto">
          <a:xfrm rot="5400000">
            <a:off x="14239238" y="1986039"/>
            <a:ext cx="1377204" cy="538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GB" altLang="en-US" sz="2897" dirty="0">
                <a:solidFill>
                  <a:schemeClr val="bg1"/>
                </a:solidFill>
              </a:rPr>
              <a:t>Year </a:t>
            </a:r>
            <a:r>
              <a:rPr lang="en-GB" altLang="en-US" sz="2897" dirty="0" smtClean="0">
                <a:solidFill>
                  <a:schemeClr val="bg1"/>
                </a:solidFill>
              </a:rPr>
              <a:t>10</a:t>
            </a:r>
            <a:endParaRPr lang="en-GB" altLang="en-US" sz="2897" dirty="0">
              <a:solidFill>
                <a:schemeClr val="bg1"/>
              </a:solidFill>
            </a:endParaRPr>
          </a:p>
        </p:txBody>
      </p:sp>
      <p:pic>
        <p:nvPicPr>
          <p:cNvPr id="35" name="Picture 3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0" r="85849"/>
          <a:stretch/>
        </p:blipFill>
        <p:spPr bwMode="auto">
          <a:xfrm>
            <a:off x="15940129" y="10264"/>
            <a:ext cx="1409408" cy="1732394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Rectangle 35"/>
          <p:cNvSpPr/>
          <p:nvPr/>
        </p:nvSpPr>
        <p:spPr>
          <a:xfrm>
            <a:off x="6849803" y="-40976"/>
            <a:ext cx="8144473" cy="783516"/>
          </a:xfrm>
          <a:prstGeom prst="rect">
            <a:avLst/>
          </a:prstGeom>
          <a:noFill/>
        </p:spPr>
        <p:txBody>
          <a:bodyPr wrap="none" lIns="105378" tIns="52689" rIns="105378" bIns="52689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en-US" sz="44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Sir Roger Manwood’s school</a:t>
            </a:r>
          </a:p>
        </p:txBody>
      </p:sp>
      <p:sp>
        <p:nvSpPr>
          <p:cNvPr id="37" name="TextBox 2">
            <a:extLst>
              <a:ext uri="{FF2B5EF4-FFF2-40B4-BE49-F238E27FC236}">
                <a16:creationId xmlns:a16="http://schemas.microsoft.com/office/drawing/2014/main" id="{D77A7A77-499F-49DC-9EC3-15FAE73F66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11711" y="9061049"/>
            <a:ext cx="93232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altLang="en-US" sz="3600" dirty="0" smtClean="0"/>
              <a:t>ENGAGE  </a:t>
            </a:r>
            <a:r>
              <a:rPr lang="en-GB" altLang="en-US" sz="3600" dirty="0"/>
              <a:t>•   </a:t>
            </a:r>
            <a:r>
              <a:rPr lang="en-GB" altLang="en-US" sz="3600" dirty="0" smtClean="0"/>
              <a:t>EXPLORE  </a:t>
            </a:r>
            <a:r>
              <a:rPr lang="en-GB" altLang="en-US" sz="3600" dirty="0"/>
              <a:t>•   </a:t>
            </a:r>
            <a:r>
              <a:rPr lang="en-GB" altLang="en-US" sz="3600" dirty="0" smtClean="0"/>
              <a:t>EXCEL</a:t>
            </a:r>
            <a:endParaRPr lang="en-GB" altLang="en-US" sz="3600" dirty="0"/>
          </a:p>
        </p:txBody>
      </p:sp>
      <p:pic>
        <p:nvPicPr>
          <p:cNvPr id="111" name="Picture 460">
            <a:extLst>
              <a:ext uri="{FF2B5EF4-FFF2-40B4-BE49-F238E27FC236}">
                <a16:creationId xmlns:a16="http://schemas.microsoft.com/office/drawing/2014/main" id="{135D4B4C-9242-4E1F-A877-9B67C7DE1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1998" y="1981597"/>
            <a:ext cx="1263523" cy="1282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8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5678" y="8287501"/>
            <a:ext cx="1955657" cy="130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" y="1588295"/>
            <a:ext cx="1185196" cy="118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0" name="TextBox 388">
            <a:extLst>
              <a:ext uri="{FF2B5EF4-FFF2-40B4-BE49-F238E27FC236}">
                <a16:creationId xmlns:a16="http://schemas.microsoft.com/office/drawing/2014/main" id="{432B3A4C-670F-410E-9160-D51DDC184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14461" y="2933466"/>
            <a:ext cx="16695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Phonics- common French sounds</a:t>
            </a:r>
            <a:endParaRPr lang="en-US" altLang="en-US" sz="1400" b="1" dirty="0"/>
          </a:p>
        </p:txBody>
      </p:sp>
      <p:cxnSp>
        <p:nvCxnSpPr>
          <p:cNvPr id="217" name="Straight Connector 216">
            <a:extLst>
              <a:ext uri="{FF2B5EF4-FFF2-40B4-BE49-F238E27FC236}">
                <a16:creationId xmlns:a16="http://schemas.microsoft.com/office/drawing/2014/main" id="{D25503AB-5100-4C4E-9A65-C751968EEDBA}"/>
              </a:ext>
            </a:extLst>
          </p:cNvPr>
          <p:cNvCxnSpPr>
            <a:cxnSpLocks/>
          </p:cNvCxnSpPr>
          <p:nvPr/>
        </p:nvCxnSpPr>
        <p:spPr>
          <a:xfrm flipH="1" flipV="1">
            <a:off x="8349152" y="2478245"/>
            <a:ext cx="82620" cy="410566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53281" y="8537358"/>
            <a:ext cx="145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Vocabulary</a:t>
            </a:r>
          </a:p>
          <a:p>
            <a:r>
              <a:rPr lang="en-GB" b="1" dirty="0">
                <a:solidFill>
                  <a:schemeClr val="bg2">
                    <a:lumMod val="75000"/>
                  </a:schemeClr>
                </a:solidFill>
              </a:rPr>
              <a:t>Phonics</a:t>
            </a:r>
            <a:r>
              <a:rPr lang="en-GB" b="1" dirty="0">
                <a:solidFill>
                  <a:schemeClr val="bg1">
                    <a:lumMod val="85000"/>
                  </a:schemeClr>
                </a:solidFill>
              </a:rPr>
              <a:t> </a:t>
            </a:r>
          </a:p>
          <a:p>
            <a:r>
              <a:rPr lang="en-GB" b="1" dirty="0" smtClean="0">
                <a:solidFill>
                  <a:srgbClr val="FF0000"/>
                </a:solidFill>
              </a:rPr>
              <a:t>Grammar </a:t>
            </a:r>
          </a:p>
        </p:txBody>
      </p:sp>
      <p:sp>
        <p:nvSpPr>
          <p:cNvPr id="579" name="TextBox 388">
            <a:extLst>
              <a:ext uri="{FF2B5EF4-FFF2-40B4-BE49-F238E27FC236}">
                <a16:creationId xmlns:a16="http://schemas.microsoft.com/office/drawing/2014/main" id="{3502AB2B-DD87-4B52-A67C-C70ABA9922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5261" y="3003845"/>
            <a:ext cx="170127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/>
              <a:t>Describing &amp; comparing cultures</a:t>
            </a:r>
          </a:p>
        </p:txBody>
      </p:sp>
      <p:sp>
        <p:nvSpPr>
          <p:cNvPr id="580" name="TextBox 388">
            <a:extLst>
              <a:ext uri="{FF2B5EF4-FFF2-40B4-BE49-F238E27FC236}">
                <a16:creationId xmlns:a16="http://schemas.microsoft.com/office/drawing/2014/main" id="{432B3A4C-670F-410E-9160-D51DDC184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011" y="2597160"/>
            <a:ext cx="150429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/>
              <a:t>R</a:t>
            </a:r>
            <a:r>
              <a:rPr lang="en-US" altLang="en-US" sz="1400" b="1" dirty="0" smtClean="0"/>
              <a:t>ecognizing patterns- adjectives/nouns</a:t>
            </a:r>
            <a:endParaRPr lang="en-US" altLang="en-US" sz="1400" b="1" dirty="0"/>
          </a:p>
        </p:txBody>
      </p:sp>
      <p:sp>
        <p:nvSpPr>
          <p:cNvPr id="594" name="TextBox 392">
            <a:extLst>
              <a:ext uri="{FF2B5EF4-FFF2-40B4-BE49-F238E27FC236}">
                <a16:creationId xmlns:a16="http://schemas.microsoft.com/office/drawing/2014/main" id="{E3BE9366-AD7C-4940-B349-8FE923242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7101" y="2978730"/>
            <a:ext cx="152482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Preparing for everyday </a:t>
            </a:r>
            <a:r>
              <a:rPr lang="en-US" altLang="en-US" sz="1400" b="1" dirty="0"/>
              <a:t>situations</a:t>
            </a:r>
          </a:p>
        </p:txBody>
      </p:sp>
      <p:cxnSp>
        <p:nvCxnSpPr>
          <p:cNvPr id="595" name="Straight Connector 594">
            <a:extLst>
              <a:ext uri="{FF2B5EF4-FFF2-40B4-BE49-F238E27FC236}">
                <a16:creationId xmlns:a16="http://schemas.microsoft.com/office/drawing/2014/main" id="{C48B2D75-BFCE-4CA8-8918-BA66CBA2CD96}"/>
              </a:ext>
            </a:extLst>
          </p:cNvPr>
          <p:cNvCxnSpPr>
            <a:cxnSpLocks/>
          </p:cNvCxnSpPr>
          <p:nvPr/>
        </p:nvCxnSpPr>
        <p:spPr>
          <a:xfrm flipV="1">
            <a:off x="13333782" y="2405774"/>
            <a:ext cx="58041" cy="532918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3" name="Block Arc 372">
            <a:extLst>
              <a:ext uri="{FF2B5EF4-FFF2-40B4-BE49-F238E27FC236}">
                <a16:creationId xmlns:a16="http://schemas.microsoft.com/office/drawing/2014/main" id="{892C7D8D-774F-4F6D-AE90-168D9D32C5B4}"/>
              </a:ext>
            </a:extLst>
          </p:cNvPr>
          <p:cNvSpPr/>
          <p:nvPr/>
        </p:nvSpPr>
        <p:spPr>
          <a:xfrm rot="16200000">
            <a:off x="568806" y="4710273"/>
            <a:ext cx="2810794" cy="2494919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>
              <a:solidFill>
                <a:schemeClr val="tx1"/>
              </a:solidFill>
            </a:endParaRPr>
          </a:p>
        </p:txBody>
      </p:sp>
      <p:sp>
        <p:nvSpPr>
          <p:cNvPr id="375" name="Oval 374">
            <a:extLst>
              <a:ext uri="{FF2B5EF4-FFF2-40B4-BE49-F238E27FC236}">
                <a16:creationId xmlns:a16="http://schemas.microsoft.com/office/drawing/2014/main" id="{4EE8346D-A58E-4435-8B4D-E781E287CD6B}"/>
              </a:ext>
            </a:extLst>
          </p:cNvPr>
          <p:cNvSpPr/>
          <p:nvPr/>
        </p:nvSpPr>
        <p:spPr>
          <a:xfrm>
            <a:off x="16175701" y="6460501"/>
            <a:ext cx="1022053" cy="104695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155"/>
          </a:p>
        </p:txBody>
      </p:sp>
      <p:sp>
        <p:nvSpPr>
          <p:cNvPr id="376" name="TextBox 54">
            <a:extLst>
              <a:ext uri="{FF2B5EF4-FFF2-40B4-BE49-F238E27FC236}">
                <a16:creationId xmlns:a16="http://schemas.microsoft.com/office/drawing/2014/main" id="{E52A40A1-7B25-4E9B-AD09-036DA955F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1830" y="6506098"/>
            <a:ext cx="8413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800" b="1"/>
              <a:t>YEAR</a:t>
            </a:r>
          </a:p>
        </p:txBody>
      </p:sp>
      <p:sp>
        <p:nvSpPr>
          <p:cNvPr id="377" name="TextBox 55">
            <a:extLst>
              <a:ext uri="{FF2B5EF4-FFF2-40B4-BE49-F238E27FC236}">
                <a16:creationId xmlns:a16="http://schemas.microsoft.com/office/drawing/2014/main" id="{02DD0A7B-8D2C-44F8-BDBD-FFE7653327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73417" y="6658938"/>
            <a:ext cx="839788" cy="827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4800" b="1" dirty="0"/>
              <a:t>9</a:t>
            </a:r>
          </a:p>
        </p:txBody>
      </p:sp>
      <p:sp>
        <p:nvSpPr>
          <p:cNvPr id="378" name="Oval 377">
            <a:extLst>
              <a:ext uri="{FF2B5EF4-FFF2-40B4-BE49-F238E27FC236}">
                <a16:creationId xmlns:a16="http://schemas.microsoft.com/office/drawing/2014/main" id="{B227DD06-013E-4193-BEEE-7017CF922F6E}"/>
              </a:ext>
            </a:extLst>
          </p:cNvPr>
          <p:cNvSpPr/>
          <p:nvPr/>
        </p:nvSpPr>
        <p:spPr>
          <a:xfrm>
            <a:off x="7869087" y="4194979"/>
            <a:ext cx="1216025" cy="1304925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/>
          </a:p>
        </p:txBody>
      </p:sp>
      <p:sp>
        <p:nvSpPr>
          <p:cNvPr id="379" name="Oval 378">
            <a:extLst>
              <a:ext uri="{FF2B5EF4-FFF2-40B4-BE49-F238E27FC236}">
                <a16:creationId xmlns:a16="http://schemas.microsoft.com/office/drawing/2014/main" id="{5DD55F85-7059-417B-9949-F81D3BC20CB0}"/>
              </a:ext>
            </a:extLst>
          </p:cNvPr>
          <p:cNvSpPr/>
          <p:nvPr/>
        </p:nvSpPr>
        <p:spPr>
          <a:xfrm>
            <a:off x="7916391" y="4338685"/>
            <a:ext cx="1052123" cy="10400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600"/>
          </a:p>
        </p:txBody>
      </p:sp>
      <p:sp>
        <p:nvSpPr>
          <p:cNvPr id="380" name="TextBox 58">
            <a:extLst>
              <a:ext uri="{FF2B5EF4-FFF2-40B4-BE49-F238E27FC236}">
                <a16:creationId xmlns:a16="http://schemas.microsoft.com/office/drawing/2014/main" id="{6CC6D1EE-8BE7-4799-80F8-3DB8D724D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6485" y="4479253"/>
            <a:ext cx="84137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2000" b="1" dirty="0"/>
              <a:t>YEAR</a:t>
            </a:r>
          </a:p>
        </p:txBody>
      </p:sp>
      <p:sp>
        <p:nvSpPr>
          <p:cNvPr id="381" name="TextBox 59">
            <a:extLst>
              <a:ext uri="{FF2B5EF4-FFF2-40B4-BE49-F238E27FC236}">
                <a16:creationId xmlns:a16="http://schemas.microsoft.com/office/drawing/2014/main" id="{B9A84AEC-16F9-40F3-B5AA-4BC4A68766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46485" y="4718183"/>
            <a:ext cx="841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3600" b="1" dirty="0"/>
              <a:t>10</a:t>
            </a:r>
          </a:p>
        </p:txBody>
      </p:sp>
      <p:sp>
        <p:nvSpPr>
          <p:cNvPr id="390" name="TextBox 128">
            <a:extLst>
              <a:ext uri="{FF2B5EF4-FFF2-40B4-BE49-F238E27FC236}">
                <a16:creationId xmlns:a16="http://schemas.microsoft.com/office/drawing/2014/main" id="{1AB1C20C-0697-49BA-8B6D-01BF209F14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4359" y="5078747"/>
            <a:ext cx="11945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Regular &amp; Reflexive verbs- present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396" name="TextBox 162">
            <a:extLst>
              <a:ext uri="{FF2B5EF4-FFF2-40B4-BE49-F238E27FC236}">
                <a16:creationId xmlns:a16="http://schemas.microsoft.com/office/drawing/2014/main" id="{5855F272-55B0-4A6E-AD79-15B4C60E9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32063" y="5938857"/>
            <a:ext cx="14246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The perfect tense with </a:t>
            </a:r>
            <a:r>
              <a:rPr lang="en-US" altLang="en-US" sz="1400" b="1" i="1" dirty="0" err="1" smtClean="0">
                <a:solidFill>
                  <a:srgbClr val="FF0000"/>
                </a:solidFill>
              </a:rPr>
              <a:t>avoir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399" name="TextBox 171">
            <a:extLst>
              <a:ext uri="{FF2B5EF4-FFF2-40B4-BE49-F238E27FC236}">
                <a16:creationId xmlns:a16="http://schemas.microsoft.com/office/drawing/2014/main" id="{97265F52-E6DD-4176-8C17-8C91E5417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75689" y="7877609"/>
            <a:ext cx="147170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Present and perfect tense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407" name="TextBox 189">
            <a:extLst>
              <a:ext uri="{FF2B5EF4-FFF2-40B4-BE49-F238E27FC236}">
                <a16:creationId xmlns:a16="http://schemas.microsoft.com/office/drawing/2014/main" id="{B21E4C6F-7C3E-449F-A6F7-D71AC1FBF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66948" y="5241582"/>
            <a:ext cx="18675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70C0"/>
                </a:solidFill>
              </a:rPr>
              <a:t>Giving &amp; understanding </a:t>
            </a:r>
            <a:r>
              <a:rPr lang="en-US" altLang="en-US" sz="1400" b="1" dirty="0" smtClean="0">
                <a:solidFill>
                  <a:srgbClr val="0070C0"/>
                </a:solidFill>
              </a:rPr>
              <a:t>advice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14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1720" y="7906209"/>
            <a:ext cx="124162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70C0"/>
                </a:solidFill>
              </a:rPr>
              <a:t>Describe </a:t>
            </a:r>
            <a:r>
              <a:rPr lang="en-US" altLang="en-US" sz="1400" b="1" dirty="0" smtClean="0">
                <a:solidFill>
                  <a:srgbClr val="0070C0"/>
                </a:solidFill>
              </a:rPr>
              <a:t>aspects of daily life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16" name="TextBox 202">
            <a:extLst>
              <a:ext uri="{FF2B5EF4-FFF2-40B4-BE49-F238E27FC236}">
                <a16:creationId xmlns:a16="http://schemas.microsoft.com/office/drawing/2014/main" id="{F843D403-ADCC-4772-92DE-32998AF48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04318" y="6547123"/>
            <a:ext cx="13818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Hotel description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22" name="TextBox 206">
            <a:extLst>
              <a:ext uri="{FF2B5EF4-FFF2-40B4-BE49-F238E27FC236}">
                <a16:creationId xmlns:a16="http://schemas.microsoft.com/office/drawing/2014/main" id="{0C60D077-D73C-4C83-8B22-39D5070582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2547" y="8107738"/>
            <a:ext cx="15307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Future plans 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25" name="TextBox 208">
            <a:extLst>
              <a:ext uri="{FF2B5EF4-FFF2-40B4-BE49-F238E27FC236}">
                <a16:creationId xmlns:a16="http://schemas.microsoft.com/office/drawing/2014/main" id="{AA1657AC-3D45-411C-A18A-A9001D772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8569" y="6012050"/>
            <a:ext cx="107153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Jobs and careers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29" name="TextBox 211">
            <a:extLst>
              <a:ext uri="{FF2B5EF4-FFF2-40B4-BE49-F238E27FC236}">
                <a16:creationId xmlns:a16="http://schemas.microsoft.com/office/drawing/2014/main" id="{7C7A5C30-AD60-444A-A1E0-53FE7F22A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3170" y="7524305"/>
            <a:ext cx="13871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Comparing past and present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34" name="TextBox 231">
            <a:extLst>
              <a:ext uri="{FF2B5EF4-FFF2-40B4-BE49-F238E27FC236}">
                <a16:creationId xmlns:a16="http://schemas.microsoft.com/office/drawing/2014/main" id="{CFA2329E-1F33-4E24-A00F-0FA7DD5E6D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1192" y="7619386"/>
            <a:ext cx="179207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Description of school and the school day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36" name="TextBox 234">
            <a:extLst>
              <a:ext uri="{FF2B5EF4-FFF2-40B4-BE49-F238E27FC236}">
                <a16:creationId xmlns:a16="http://schemas.microsoft.com/office/drawing/2014/main" id="{20F5426E-B1D9-4077-BFE8-5135B587C7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0668" y="5621002"/>
            <a:ext cx="85303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The pronoun </a:t>
            </a:r>
            <a:r>
              <a:rPr lang="en-US" altLang="en-US" sz="1400" b="1" i="1" dirty="0" smtClean="0">
                <a:solidFill>
                  <a:srgbClr val="FF0000"/>
                </a:solidFill>
              </a:rPr>
              <a:t>y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444" name="TextBox 184">
            <a:extLst>
              <a:ext uri="{FF2B5EF4-FFF2-40B4-BE49-F238E27FC236}">
                <a16:creationId xmlns:a16="http://schemas.microsoft.com/office/drawing/2014/main" id="{6AF200F9-C674-4805-A11E-0963C74215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579160" y="5837413"/>
            <a:ext cx="186084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How do you get on with people and why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52" name="TextBox 194">
            <a:extLst>
              <a:ext uri="{FF2B5EF4-FFF2-40B4-BE49-F238E27FC236}">
                <a16:creationId xmlns:a16="http://schemas.microsoft.com/office/drawing/2014/main" id="{8ABC1B36-7611-4596-A384-C02C778E8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5121" y="3826932"/>
            <a:ext cx="15060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The imperative form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456" name="TextBox 204">
            <a:extLst>
              <a:ext uri="{FF2B5EF4-FFF2-40B4-BE49-F238E27FC236}">
                <a16:creationId xmlns:a16="http://schemas.microsoft.com/office/drawing/2014/main" id="{ECD4988C-C8A0-41BB-B89F-1B01D4F434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5064" y="3885534"/>
            <a:ext cx="156890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At the chemist’s and the doctor’s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61" name="TextBox 232">
            <a:extLst>
              <a:ext uri="{FF2B5EF4-FFF2-40B4-BE49-F238E27FC236}">
                <a16:creationId xmlns:a16="http://schemas.microsoft.com/office/drawing/2014/main" id="{8FC2059E-F800-415D-8D27-69207A1624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83971" y="2899837"/>
            <a:ext cx="1707484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/>
              <a:t>Skimming and understanding longer texts</a:t>
            </a:r>
          </a:p>
        </p:txBody>
      </p:sp>
      <p:sp>
        <p:nvSpPr>
          <p:cNvPr id="491" name="TextBox 208">
            <a:extLst>
              <a:ext uri="{FF2B5EF4-FFF2-40B4-BE49-F238E27FC236}">
                <a16:creationId xmlns:a16="http://schemas.microsoft.com/office/drawing/2014/main" id="{E44A43C4-23D5-4BEF-8E65-B8188C822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5433" y="3569857"/>
            <a:ext cx="12212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Healthy / unhealthy lifestyles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496" name="TextBox 189">
            <a:extLst>
              <a:ext uri="{FF2B5EF4-FFF2-40B4-BE49-F238E27FC236}">
                <a16:creationId xmlns:a16="http://schemas.microsoft.com/office/drawing/2014/main" id="{FC5B5C84-76E0-4855-B19F-45ABE6516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9974" y="5259962"/>
            <a:ext cx="209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70C0"/>
                </a:solidFill>
              </a:rPr>
              <a:t>Saying </a:t>
            </a:r>
            <a:r>
              <a:rPr lang="en-US" altLang="en-US" sz="1400" b="1" dirty="0" smtClean="0">
                <a:solidFill>
                  <a:srgbClr val="0070C0"/>
                </a:solidFill>
              </a:rPr>
              <a:t>what and how </a:t>
            </a:r>
            <a:r>
              <a:rPr lang="en-US" altLang="en-US" sz="1400" b="1" dirty="0">
                <a:solidFill>
                  <a:srgbClr val="0070C0"/>
                </a:solidFill>
              </a:rPr>
              <a:t>long something has hurt</a:t>
            </a:r>
          </a:p>
        </p:txBody>
      </p:sp>
      <p:sp>
        <p:nvSpPr>
          <p:cNvPr id="503" name="TextBox 189">
            <a:extLst>
              <a:ext uri="{FF2B5EF4-FFF2-40B4-BE49-F238E27FC236}">
                <a16:creationId xmlns:a16="http://schemas.microsoft.com/office/drawing/2014/main" id="{725F4D0B-FE50-4EFD-BEE8-76487C59F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5159" y="6023903"/>
            <a:ext cx="15548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Comparative and superlative form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504" name="TextBox 202">
            <a:extLst>
              <a:ext uri="{FF2B5EF4-FFF2-40B4-BE49-F238E27FC236}">
                <a16:creationId xmlns:a16="http://schemas.microsoft.com/office/drawing/2014/main" id="{8391D6DE-6D74-4501-A0DE-FB14CE0CA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59552" y="7408504"/>
            <a:ext cx="13942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Negatives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510" name="TextBox 231">
            <a:extLst>
              <a:ext uri="{FF2B5EF4-FFF2-40B4-BE49-F238E27FC236}">
                <a16:creationId xmlns:a16="http://schemas.microsoft.com/office/drawing/2014/main" id="{5B5B39F9-1B58-4E10-9681-C1E25AFB5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8201" y="7464579"/>
            <a:ext cx="12337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Immediate future tense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514" name="TextBox 234">
            <a:extLst>
              <a:ext uri="{FF2B5EF4-FFF2-40B4-BE49-F238E27FC236}">
                <a16:creationId xmlns:a16="http://schemas.microsoft.com/office/drawing/2014/main" id="{A676B566-ED2F-421B-893E-FE39EC42D5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2597" y="7552841"/>
            <a:ext cx="7653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Theme parks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15" name="TextBox 234">
            <a:extLst>
              <a:ext uri="{FF2B5EF4-FFF2-40B4-BE49-F238E27FC236}">
                <a16:creationId xmlns:a16="http://schemas.microsoft.com/office/drawing/2014/main" id="{AF462AFB-13F4-47D8-9D05-AFD754EC6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64801" y="6017507"/>
            <a:ext cx="12180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Book/film reviews 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21" name="TextBox 236">
            <a:extLst>
              <a:ext uri="{FF2B5EF4-FFF2-40B4-BE49-F238E27FC236}">
                <a16:creationId xmlns:a16="http://schemas.microsoft.com/office/drawing/2014/main" id="{E9BB97C4-2405-48D3-B969-F26E83ADE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5" y="7281386"/>
            <a:ext cx="174322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Regular and irregular verbs in the simple future tense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pic>
        <p:nvPicPr>
          <p:cNvPr id="546" name="Picture 381" descr="Image result for daily routine black and white cartoon">
            <a:extLst>
              <a:ext uri="{FF2B5EF4-FFF2-40B4-BE49-F238E27FC236}">
                <a16:creationId xmlns:a16="http://schemas.microsoft.com/office/drawing/2014/main" id="{DDFA9348-6E4E-480A-BC81-865ED1A72B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9855" y="8024377"/>
            <a:ext cx="988723" cy="929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7" name="Picture 416" descr="Image result for facebook black and white cartoon">
            <a:extLst>
              <a:ext uri="{FF2B5EF4-FFF2-40B4-BE49-F238E27FC236}">
                <a16:creationId xmlns:a16="http://schemas.microsoft.com/office/drawing/2014/main" id="{C2DD6E09-ECD4-4282-9159-5DD522844F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097" y="5416254"/>
            <a:ext cx="411162" cy="45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1" name="Picture 437" descr="http://www.homemade-preschool.com/images/eiffel-tower-bonjour-bw.png">
            <a:extLst>
              <a:ext uri="{FF2B5EF4-FFF2-40B4-BE49-F238E27FC236}">
                <a16:creationId xmlns:a16="http://schemas.microsoft.com/office/drawing/2014/main" id="{A685B89B-C6C2-4422-BAF0-24D7C730B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8321" y="8652427"/>
            <a:ext cx="699721" cy="7803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7" name="TextBox 126">
            <a:extLst>
              <a:ext uri="{FF2B5EF4-FFF2-40B4-BE49-F238E27FC236}">
                <a16:creationId xmlns:a16="http://schemas.microsoft.com/office/drawing/2014/main" id="{9BB8D54E-DE2F-4C1F-8AAE-B735E2678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46255" y="7894495"/>
            <a:ext cx="10917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Using 3 time frames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559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35895" y="8380337"/>
            <a:ext cx="131493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>
                <a:solidFill>
                  <a:srgbClr val="0070C0"/>
                </a:solidFill>
              </a:rPr>
              <a:t>Describe </a:t>
            </a:r>
            <a:r>
              <a:rPr lang="en-US" altLang="en-US" sz="1400" b="1" dirty="0" smtClean="0">
                <a:solidFill>
                  <a:srgbClr val="0070C0"/>
                </a:solidFill>
              </a:rPr>
              <a:t>a </a:t>
            </a:r>
          </a:p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visit/weekend in the past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563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604" y="8513178"/>
            <a:ext cx="1571375" cy="104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4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8638" y="5699660"/>
            <a:ext cx="17508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Sights of Paris + at the tourist office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565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7261" y="4404910"/>
            <a:ext cx="2242631" cy="1244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9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15129" y="6085071"/>
            <a:ext cx="12105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Le </a:t>
            </a:r>
            <a:r>
              <a:rPr lang="en-US" altLang="en-US" sz="1400" b="1" dirty="0" err="1" smtClean="0">
                <a:solidFill>
                  <a:srgbClr val="0070C0"/>
                </a:solidFill>
              </a:rPr>
              <a:t>Métro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74" name="TextBox 180">
            <a:extLst>
              <a:ext uri="{FF2B5EF4-FFF2-40B4-BE49-F238E27FC236}">
                <a16:creationId xmlns:a16="http://schemas.microsoft.com/office/drawing/2014/main" id="{6F80BED7-542F-441D-9A92-BBF45A29AC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06645" y="7962527"/>
            <a:ext cx="146675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Time expressions and opinions in the past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75" name="TextBox 198">
            <a:extLst>
              <a:ext uri="{FF2B5EF4-FFF2-40B4-BE49-F238E27FC236}">
                <a16:creationId xmlns:a16="http://schemas.microsoft.com/office/drawing/2014/main" id="{8EC7BDB7-70B7-45C4-A58E-D4A03E7242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6431" y="5955537"/>
            <a:ext cx="126173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Internet and computing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78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6999" y="7628053"/>
            <a:ext cx="171905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Adjectives 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581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6525" y="7627699"/>
            <a:ext cx="12305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Leisure activities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82" name="TextBox 231">
            <a:extLst>
              <a:ext uri="{FF2B5EF4-FFF2-40B4-BE49-F238E27FC236}">
                <a16:creationId xmlns:a16="http://schemas.microsoft.com/office/drawing/2014/main" id="{5B5B39F9-1B58-4E10-9681-C1E25AFB5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62495" y="3250637"/>
            <a:ext cx="179484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Understanding and using 3 time </a:t>
            </a:r>
            <a:r>
              <a:rPr lang="en-US" altLang="en-US" sz="1400" b="1" dirty="0" smtClean="0"/>
              <a:t>frames / 5 tenses</a:t>
            </a:r>
            <a:endParaRPr lang="en-US" altLang="en-US" sz="1400" b="1" dirty="0"/>
          </a:p>
        </p:txBody>
      </p:sp>
      <p:sp>
        <p:nvSpPr>
          <p:cNvPr id="584" name="TextBox 208">
            <a:extLst>
              <a:ext uri="{FF2B5EF4-FFF2-40B4-BE49-F238E27FC236}">
                <a16:creationId xmlns:a16="http://schemas.microsoft.com/office/drawing/2014/main" id="{AA1657AC-3D45-411C-A18A-A9001D772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1294" y="6006585"/>
            <a:ext cx="14888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Options and work experience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586" name="Picture 5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683" y="8376931"/>
            <a:ext cx="964864" cy="77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7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733" y="5415495"/>
            <a:ext cx="1010124" cy="688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1" name="TextBox 202">
            <a:extLst>
              <a:ext uri="{FF2B5EF4-FFF2-40B4-BE49-F238E27FC236}">
                <a16:creationId xmlns:a16="http://schemas.microsoft.com/office/drawing/2014/main" id="{F843D403-ADCC-4772-92DE-32998AF48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54" y="4357126"/>
            <a:ext cx="152269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Booking a hotel room and reporting problems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593" name="TextBox 194">
            <a:extLst>
              <a:ext uri="{FF2B5EF4-FFF2-40B4-BE49-F238E27FC236}">
                <a16:creationId xmlns:a16="http://schemas.microsoft.com/office/drawing/2014/main" id="{8ABC1B36-7611-4596-A384-C02C778E8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72155" y="5443367"/>
            <a:ext cx="8495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Body parts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pic>
        <p:nvPicPr>
          <p:cNvPr id="625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623" y="5254463"/>
            <a:ext cx="657871" cy="570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7" name="Rectangle 626">
            <a:extLst>
              <a:ext uri="{FF2B5EF4-FFF2-40B4-BE49-F238E27FC236}">
                <a16:creationId xmlns:a16="http://schemas.microsoft.com/office/drawing/2014/main" id="{A391ECC2-C07F-4A2A-99FB-3A5E0C8FB852}"/>
              </a:ext>
            </a:extLst>
          </p:cNvPr>
          <p:cNvSpPr/>
          <p:nvPr/>
        </p:nvSpPr>
        <p:spPr>
          <a:xfrm>
            <a:off x="12021022" y="6604926"/>
            <a:ext cx="135482" cy="9120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/>
          </a:p>
        </p:txBody>
      </p:sp>
      <p:sp>
        <p:nvSpPr>
          <p:cNvPr id="631" name="Rectangle 630"/>
          <p:cNvSpPr/>
          <p:nvPr/>
        </p:nvSpPr>
        <p:spPr>
          <a:xfrm>
            <a:off x="13996656" y="6745040"/>
            <a:ext cx="902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>
                <a:latin typeface="Comic Sans MS" panose="030F0702030302020204" pitchFamily="66" charset="0"/>
              </a:rPr>
              <a:t>Paris</a:t>
            </a:r>
            <a:endParaRPr lang="en-US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632" name="Rectangle 631"/>
          <p:cNvSpPr/>
          <p:nvPr/>
        </p:nvSpPr>
        <p:spPr>
          <a:xfrm>
            <a:off x="8416489" y="6774121"/>
            <a:ext cx="310213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>
                <a:latin typeface="Comic Sans MS" panose="030F0702030302020204" pitchFamily="66" charset="0"/>
              </a:rPr>
              <a:t>Yourself and family</a:t>
            </a:r>
            <a:endParaRPr lang="en-US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633" name="Rectangle 632"/>
          <p:cNvSpPr/>
          <p:nvPr/>
        </p:nvSpPr>
        <p:spPr>
          <a:xfrm>
            <a:off x="5985719" y="6760009"/>
            <a:ext cx="137409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>
                <a:latin typeface="Comic Sans MS" panose="030F0702030302020204" pitchFamily="66" charset="0"/>
              </a:rPr>
              <a:t>Leisure </a:t>
            </a:r>
            <a:endParaRPr lang="en-US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634" name="Rectangle 633"/>
          <p:cNvSpPr/>
          <p:nvPr/>
        </p:nvSpPr>
        <p:spPr>
          <a:xfrm>
            <a:off x="2657288" y="6769945"/>
            <a:ext cx="23102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>
                <a:latin typeface="Comic Sans MS" panose="030F0702030302020204" pitchFamily="66" charset="0"/>
              </a:rPr>
              <a:t>School &amp; Jobs</a:t>
            </a:r>
            <a:endParaRPr lang="en-US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635" name="Rectangle 634"/>
          <p:cNvSpPr/>
          <p:nvPr/>
        </p:nvSpPr>
        <p:spPr>
          <a:xfrm rot="16200000">
            <a:off x="580275" y="5062021"/>
            <a:ext cx="2346582" cy="1786101"/>
          </a:xfrm>
          <a:prstGeom prst="rect">
            <a:avLst/>
          </a:prstGeom>
        </p:spPr>
        <p:txBody>
          <a:bodyPr wrap="none">
            <a:prstTxWarp prst="textArchUpPour">
              <a:avLst/>
            </a:prstTxWarp>
            <a:spAutoFit/>
          </a:bodyPr>
          <a:lstStyle/>
          <a:p>
            <a:pPr algn="ctr"/>
            <a:r>
              <a:rPr lang="en-US" altLang="en-US" sz="1050" b="1" dirty="0" smtClean="0">
                <a:latin typeface="Comic Sans MS" panose="030F0702030302020204" pitchFamily="66" charset="0"/>
              </a:rPr>
              <a:t>A theme park visit</a:t>
            </a:r>
            <a:endParaRPr lang="en-US" altLang="en-US" sz="1050" b="1" dirty="0">
              <a:latin typeface="Comic Sans MS" panose="030F0702030302020204" pitchFamily="66" charset="0"/>
            </a:endParaRPr>
          </a:p>
        </p:txBody>
      </p:sp>
      <p:sp>
        <p:nvSpPr>
          <p:cNvPr id="636" name="Rectangle 635"/>
          <p:cNvSpPr/>
          <p:nvPr/>
        </p:nvSpPr>
        <p:spPr>
          <a:xfrm>
            <a:off x="4248153" y="4625847"/>
            <a:ext cx="130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2400" b="1" dirty="0" smtClean="0">
                <a:latin typeface="Comic Sans MS" panose="030F0702030302020204" pitchFamily="66" charset="0"/>
              </a:rPr>
              <a:t>Health </a:t>
            </a:r>
            <a:endParaRPr lang="en-US" altLang="en-US" sz="2400" b="1" dirty="0">
              <a:latin typeface="Comic Sans MS" panose="030F0702030302020204" pitchFamily="66" charset="0"/>
            </a:endParaRPr>
          </a:p>
        </p:txBody>
      </p:sp>
      <p:sp>
        <p:nvSpPr>
          <p:cNvPr id="637" name="TextBox 162">
            <a:extLst>
              <a:ext uri="{FF2B5EF4-FFF2-40B4-BE49-F238E27FC236}">
                <a16:creationId xmlns:a16="http://schemas.microsoft.com/office/drawing/2014/main" id="{5855F272-55B0-4A6E-AD79-15B4C60E9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1689" y="7496830"/>
            <a:ext cx="14246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The perfect tense with </a:t>
            </a:r>
            <a:r>
              <a:rPr lang="en-US" altLang="en-US" sz="1400" b="1" i="1" dirty="0" err="1" smtClean="0">
                <a:solidFill>
                  <a:srgbClr val="FF0000"/>
                </a:solidFill>
              </a:rPr>
              <a:t>être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638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83692" y="5346249"/>
            <a:ext cx="12105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Weather in the past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639" name="TextBox 162">
            <a:extLst>
              <a:ext uri="{FF2B5EF4-FFF2-40B4-BE49-F238E27FC236}">
                <a16:creationId xmlns:a16="http://schemas.microsoft.com/office/drawing/2014/main" id="{5855F272-55B0-4A6E-AD79-15B4C60E9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39461" y="6007205"/>
            <a:ext cx="14800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Perfect tense- negative form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640" name="TextBox 162">
            <a:extLst>
              <a:ext uri="{FF2B5EF4-FFF2-40B4-BE49-F238E27FC236}">
                <a16:creationId xmlns:a16="http://schemas.microsoft.com/office/drawing/2014/main" id="{5855F272-55B0-4A6E-AD79-15B4C60E96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43279" y="5364080"/>
            <a:ext cx="18441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Asking &amp; answering questions in the past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641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24653" y="7504337"/>
            <a:ext cx="14628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Letter “e”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42" name="Straight Connector 641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V="1">
            <a:off x="14019363" y="7234398"/>
            <a:ext cx="112015" cy="273494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3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92696" y="7459027"/>
            <a:ext cx="942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Letter strings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44" name="Straight Connector 643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V="1">
            <a:off x="12458489" y="7330125"/>
            <a:ext cx="22623" cy="199396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5" name="Straight Connector 644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  <a:stCxn id="399" idx="0"/>
          </p:cNvCxnSpPr>
          <p:nvPr/>
        </p:nvCxnSpPr>
        <p:spPr>
          <a:xfrm flipV="1">
            <a:off x="13011542" y="7258033"/>
            <a:ext cx="82164" cy="61957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Straight Connector 645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  <a:stCxn id="637" idx="0"/>
          </p:cNvCxnSpPr>
          <p:nvPr/>
        </p:nvCxnSpPr>
        <p:spPr>
          <a:xfrm flipH="1" flipV="1">
            <a:off x="15627758" y="7200241"/>
            <a:ext cx="66251" cy="29658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7" name="Straight Connector 646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14815094" y="7263312"/>
            <a:ext cx="110607" cy="677582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Straight Connector 647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13429958" y="7194577"/>
            <a:ext cx="26964" cy="1206252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9" name="Straight Connector 64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>
            <a:off x="15908246" y="6257012"/>
            <a:ext cx="279035" cy="478610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0" name="Straight Connector 649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  <a:endCxn id="631" idx="0"/>
          </p:cNvCxnSpPr>
          <p:nvPr/>
        </p:nvCxnSpPr>
        <p:spPr>
          <a:xfrm>
            <a:off x="14264487" y="5846548"/>
            <a:ext cx="183575" cy="898492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1" name="Straight Connector 650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13983582" y="6422033"/>
            <a:ext cx="10176" cy="287913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Straight Connector 651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  <a:stCxn id="396" idx="2"/>
          </p:cNvCxnSpPr>
          <p:nvPr/>
        </p:nvCxnSpPr>
        <p:spPr>
          <a:xfrm flipH="1">
            <a:off x="15072861" y="6462077"/>
            <a:ext cx="71522" cy="25640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3" name="Straight Connector 652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>
            <a:off x="12952017" y="6509513"/>
            <a:ext cx="59525" cy="21639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Straight Connector 653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>
            <a:off x="13369599" y="5852024"/>
            <a:ext cx="186973" cy="92037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5" name="Rectangle 654">
            <a:extLst>
              <a:ext uri="{FF2B5EF4-FFF2-40B4-BE49-F238E27FC236}">
                <a16:creationId xmlns:a16="http://schemas.microsoft.com/office/drawing/2014/main" id="{A391ECC2-C07F-4A2A-99FB-3A5E0C8FB852}"/>
              </a:ext>
            </a:extLst>
          </p:cNvPr>
          <p:cNvSpPr/>
          <p:nvPr/>
        </p:nvSpPr>
        <p:spPr>
          <a:xfrm>
            <a:off x="7965250" y="6511139"/>
            <a:ext cx="135482" cy="9120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/>
          </a:p>
        </p:txBody>
      </p:sp>
      <p:sp>
        <p:nvSpPr>
          <p:cNvPr id="656" name="TextBox 126">
            <a:extLst>
              <a:ext uri="{FF2B5EF4-FFF2-40B4-BE49-F238E27FC236}">
                <a16:creationId xmlns:a16="http://schemas.microsoft.com/office/drawing/2014/main" id="{9BB8D54E-DE2F-4C1F-8AAE-B735E2678C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760" y="7552841"/>
            <a:ext cx="15446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Irregular verbs: </a:t>
            </a:r>
            <a:r>
              <a:rPr lang="en-US" altLang="en-US" sz="1400" b="1" i="1" dirty="0" err="1" smtClean="0">
                <a:solidFill>
                  <a:srgbClr val="FF0000"/>
                </a:solidFill>
              </a:rPr>
              <a:t>avoir</a:t>
            </a:r>
            <a:r>
              <a:rPr lang="en-US" altLang="en-US" sz="1400" b="1" i="1" dirty="0" smtClean="0">
                <a:solidFill>
                  <a:srgbClr val="FF0000"/>
                </a:solidFill>
              </a:rPr>
              <a:t> &amp; </a:t>
            </a:r>
            <a:r>
              <a:rPr lang="en-US" altLang="en-US" sz="1400" b="1" i="1" dirty="0" err="1" smtClean="0">
                <a:solidFill>
                  <a:srgbClr val="FF0000"/>
                </a:solidFill>
              </a:rPr>
              <a:t>être</a:t>
            </a:r>
            <a:endParaRPr lang="en-US" altLang="en-US" sz="1400" b="1" i="1" dirty="0">
              <a:solidFill>
                <a:srgbClr val="FF0000"/>
              </a:solidFill>
            </a:endParaRPr>
          </a:p>
        </p:txBody>
      </p:sp>
      <p:sp>
        <p:nvSpPr>
          <p:cNvPr id="657" name="TextBox 128">
            <a:extLst>
              <a:ext uri="{FF2B5EF4-FFF2-40B4-BE49-F238E27FC236}">
                <a16:creationId xmlns:a16="http://schemas.microsoft.com/office/drawing/2014/main" id="{1AB1C20C-0697-49BA-8B6D-01BF209F14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37563" y="5618701"/>
            <a:ext cx="140709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Asking questions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cxnSp>
        <p:nvCxnSpPr>
          <p:cNvPr id="658" name="Straight Connector 657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 flipV="1">
            <a:off x="7670894" y="7274795"/>
            <a:ext cx="9809" cy="32983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9" name="Straight Connector 65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9765891" y="7251444"/>
            <a:ext cx="85040" cy="626165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Straight Connector 659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11298146" y="6351587"/>
            <a:ext cx="18937" cy="37432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1" name="Straight Connector 660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9313827" y="6432487"/>
            <a:ext cx="10176" cy="287913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2" name="Straight Connector 661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>
            <a:off x="9995469" y="6004424"/>
            <a:ext cx="112240" cy="68509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3" name="Straight Connector 662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>
            <a:off x="8430829" y="6173904"/>
            <a:ext cx="135254" cy="48325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4" name="Straight Connector 663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V="1">
            <a:off x="8948114" y="7282864"/>
            <a:ext cx="89487" cy="26997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5" name="Straight Connector 664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V="1">
            <a:off x="10549967" y="7294735"/>
            <a:ext cx="22681" cy="29200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6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3561" y="8218362"/>
            <a:ext cx="942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Silent letters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67" name="Straight Connector 666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H="1" flipV="1">
            <a:off x="8346447" y="7270843"/>
            <a:ext cx="17002" cy="921693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8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80262" y="5303604"/>
            <a:ext cx="942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Letter strings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69" name="Straight Connector 668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H="1">
            <a:off x="10508168" y="5773302"/>
            <a:ext cx="113" cy="980164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Straight Connector 669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 flipV="1">
            <a:off x="11422346" y="7274796"/>
            <a:ext cx="82610" cy="57340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1" name="TextBox 193">
            <a:extLst>
              <a:ext uri="{FF2B5EF4-FFF2-40B4-BE49-F238E27FC236}">
                <a16:creationId xmlns:a16="http://schemas.microsoft.com/office/drawing/2014/main" id="{3D62FE23-A3F1-4E0A-B624-B8893D63A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54539" y="7953000"/>
            <a:ext cx="124162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Yourself, family &amp; pets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sp>
        <p:nvSpPr>
          <p:cNvPr id="672" name="Rectangle 671">
            <a:extLst>
              <a:ext uri="{FF2B5EF4-FFF2-40B4-BE49-F238E27FC236}">
                <a16:creationId xmlns:a16="http://schemas.microsoft.com/office/drawing/2014/main" id="{A391ECC2-C07F-4A2A-99FB-3A5E0C8FB852}"/>
              </a:ext>
            </a:extLst>
          </p:cNvPr>
          <p:cNvSpPr/>
          <p:nvPr/>
        </p:nvSpPr>
        <p:spPr>
          <a:xfrm>
            <a:off x="5291738" y="6568345"/>
            <a:ext cx="135482" cy="9120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/>
          </a:p>
        </p:txBody>
      </p:sp>
      <p:sp>
        <p:nvSpPr>
          <p:cNvPr id="673" name="TextBox 211">
            <a:extLst>
              <a:ext uri="{FF2B5EF4-FFF2-40B4-BE49-F238E27FC236}">
                <a16:creationId xmlns:a16="http://schemas.microsoft.com/office/drawing/2014/main" id="{7C7A5C30-AD60-444A-A1E0-53FE7F22A7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5171" y="8053109"/>
            <a:ext cx="138719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The imperfect tense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674" name="TextBox 189">
            <a:extLst>
              <a:ext uri="{FF2B5EF4-FFF2-40B4-BE49-F238E27FC236}">
                <a16:creationId xmlns:a16="http://schemas.microsoft.com/office/drawing/2014/main" id="{725F4D0B-FE50-4EFD-BEE8-76487C59F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74436" y="5862489"/>
            <a:ext cx="10919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Adverbs 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cxnSp>
        <p:nvCxnSpPr>
          <p:cNvPr id="675" name="Straight Connector 674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  <a:stCxn id="673" idx="0"/>
          </p:cNvCxnSpPr>
          <p:nvPr/>
        </p:nvCxnSpPr>
        <p:spPr>
          <a:xfrm flipH="1" flipV="1">
            <a:off x="7092379" y="7305411"/>
            <a:ext cx="26391" cy="74769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Straight Connector 675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7373929" y="6496317"/>
            <a:ext cx="75610" cy="19320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7" name="Straight Connector 676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6645309" y="6176981"/>
            <a:ext cx="4361" cy="513389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8" name="Straight Connector 677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 flipV="1">
            <a:off x="6498574" y="7299424"/>
            <a:ext cx="9809" cy="32983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9" name="Straight Connector 67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6010154" y="6468501"/>
            <a:ext cx="105260" cy="257410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0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1936" y="8302225"/>
            <a:ext cx="10583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Different sounds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81" name="Straight Connector 680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H="1" flipV="1">
            <a:off x="5639111" y="7283909"/>
            <a:ext cx="90476" cy="1064486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2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5184" y="5660957"/>
            <a:ext cx="942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Silent letters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683" name="Straight Connector 682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>
            <a:off x="5498099" y="6165628"/>
            <a:ext cx="152359" cy="515519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Straight Connector 683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  <a:stCxn id="434" idx="0"/>
          </p:cNvCxnSpPr>
          <p:nvPr/>
        </p:nvCxnSpPr>
        <p:spPr>
          <a:xfrm flipV="1">
            <a:off x="4867231" y="7283752"/>
            <a:ext cx="84856" cy="33563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5" name="Straight Connector 684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 flipV="1">
            <a:off x="4160963" y="7269403"/>
            <a:ext cx="21538" cy="21096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6" name="Straight Connector 685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V="1">
            <a:off x="3391039" y="7282864"/>
            <a:ext cx="33760" cy="22147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7" name="TextBox 202">
            <a:extLst>
              <a:ext uri="{FF2B5EF4-FFF2-40B4-BE49-F238E27FC236}">
                <a16:creationId xmlns:a16="http://schemas.microsoft.com/office/drawing/2014/main" id="{8391D6DE-6D74-4501-A0DE-FB14CE0CA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89281" y="5932906"/>
            <a:ext cx="10437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Genders/ agreement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sp>
        <p:nvSpPr>
          <p:cNvPr id="688" name="Rectangle 687">
            <a:extLst>
              <a:ext uri="{FF2B5EF4-FFF2-40B4-BE49-F238E27FC236}">
                <a16:creationId xmlns:a16="http://schemas.microsoft.com/office/drawing/2014/main" id="{A391ECC2-C07F-4A2A-99FB-3A5E0C8FB852}"/>
              </a:ext>
            </a:extLst>
          </p:cNvPr>
          <p:cNvSpPr/>
          <p:nvPr/>
        </p:nvSpPr>
        <p:spPr>
          <a:xfrm>
            <a:off x="2267051" y="6639314"/>
            <a:ext cx="135482" cy="9120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/>
          </a:p>
        </p:txBody>
      </p:sp>
      <p:cxnSp>
        <p:nvCxnSpPr>
          <p:cNvPr id="689" name="Straight Connector 68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 flipV="1">
            <a:off x="3719958" y="7286750"/>
            <a:ext cx="251234" cy="82247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Straight Connector 689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V="1">
            <a:off x="2588452" y="7317696"/>
            <a:ext cx="167889" cy="55991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2" name="Rectangle 691">
            <a:extLst>
              <a:ext uri="{FF2B5EF4-FFF2-40B4-BE49-F238E27FC236}">
                <a16:creationId xmlns:a16="http://schemas.microsoft.com/office/drawing/2014/main" id="{A391ECC2-C07F-4A2A-99FB-3A5E0C8FB852}"/>
              </a:ext>
            </a:extLst>
          </p:cNvPr>
          <p:cNvSpPr/>
          <p:nvPr/>
        </p:nvSpPr>
        <p:spPr>
          <a:xfrm>
            <a:off x="2010393" y="4434227"/>
            <a:ext cx="135482" cy="9120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600"/>
          </a:p>
        </p:txBody>
      </p:sp>
      <p:cxnSp>
        <p:nvCxnSpPr>
          <p:cNvPr id="693" name="Straight Connector 692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H="1">
            <a:off x="4805156" y="6470586"/>
            <a:ext cx="56204" cy="214449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Straight Connector 693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3797041" y="6402752"/>
            <a:ext cx="2525" cy="26602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5" name="Straight Connector 694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2962456" y="6493741"/>
            <a:ext cx="73492" cy="214670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Straight Connector 695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>
            <a:off x="2359946" y="6515796"/>
            <a:ext cx="242814" cy="166010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7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7103" y="6027101"/>
            <a:ext cx="9626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Letter strings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163" name="Straight Connector 162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1854134" y="7250035"/>
            <a:ext cx="84856" cy="33563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Straight Connector 163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V="1">
            <a:off x="744219" y="6975872"/>
            <a:ext cx="381514" cy="304546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Connector 166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789636" y="6584227"/>
            <a:ext cx="83811" cy="134257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Connector 16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534477" y="5283745"/>
            <a:ext cx="206753" cy="431473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Connector 170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>
            <a:off x="450975" y="6220432"/>
            <a:ext cx="333124" cy="69303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3" name="TextBox 202">
            <a:extLst>
              <a:ext uri="{FF2B5EF4-FFF2-40B4-BE49-F238E27FC236}">
                <a16:creationId xmlns:a16="http://schemas.microsoft.com/office/drawing/2014/main" id="{F843D403-ADCC-4772-92DE-32998AF483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5385" y="3721903"/>
            <a:ext cx="12030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Weather forecast</a:t>
            </a:r>
            <a:endParaRPr lang="en-US" altLang="en-US" sz="1400" b="1" dirty="0">
              <a:solidFill>
                <a:srgbClr val="0070C0"/>
              </a:solidFill>
            </a:endParaRPr>
          </a:p>
        </p:txBody>
      </p:sp>
      <p:cxnSp>
        <p:nvCxnSpPr>
          <p:cNvPr id="174" name="Straight Connector 173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1763491" y="4313495"/>
            <a:ext cx="72679" cy="268205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6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8683" y="3742093"/>
            <a:ext cx="9420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Silent letters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177" name="Straight Connector 176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>
            <a:off x="1209647" y="4188977"/>
            <a:ext cx="271102" cy="471131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TextBox 194">
            <a:extLst>
              <a:ext uri="{FF2B5EF4-FFF2-40B4-BE49-F238E27FC236}">
                <a16:creationId xmlns:a16="http://schemas.microsoft.com/office/drawing/2014/main" id="{8ABC1B36-7611-4596-A384-C02C778E8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21418" y="3860149"/>
            <a:ext cx="13927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0070C0"/>
                </a:solidFill>
              </a:rPr>
              <a:t>Expressions with </a:t>
            </a:r>
            <a:r>
              <a:rPr lang="en-US" altLang="en-US" sz="1400" b="1" i="1" dirty="0" err="1" smtClean="0">
                <a:solidFill>
                  <a:srgbClr val="0070C0"/>
                </a:solidFill>
              </a:rPr>
              <a:t>avoir</a:t>
            </a:r>
            <a:endParaRPr lang="en-US" altLang="en-US" sz="1400" b="1" i="1" dirty="0">
              <a:solidFill>
                <a:srgbClr val="0070C0"/>
              </a:solidFill>
            </a:endParaRPr>
          </a:p>
        </p:txBody>
      </p:sp>
      <p:cxnSp>
        <p:nvCxnSpPr>
          <p:cNvPr id="188" name="Straight Connector 187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2537896" y="4301215"/>
            <a:ext cx="72679" cy="268205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Straight Connector 188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3315284" y="5179412"/>
            <a:ext cx="92008" cy="314167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Straight Connector 190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4488292" y="5168674"/>
            <a:ext cx="66554" cy="166984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4" name="Straight Connector 193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3923389" y="4340272"/>
            <a:ext cx="1186" cy="216943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" name="TextBox 189">
            <a:extLst>
              <a:ext uri="{FF2B5EF4-FFF2-40B4-BE49-F238E27FC236}">
                <a16:creationId xmlns:a16="http://schemas.microsoft.com/office/drawing/2014/main" id="{725F4D0B-FE50-4EFD-BEE8-76487C59F8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31941" y="3702078"/>
            <a:ext cx="10919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rgbClr val="FF0000"/>
                </a:solidFill>
              </a:rPr>
              <a:t>Adverbs 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cxnSp>
        <p:nvCxnSpPr>
          <p:cNvPr id="196" name="Straight Connector 195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3315318" y="3997243"/>
            <a:ext cx="3067" cy="58122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" name="TextBox 194">
            <a:extLst>
              <a:ext uri="{FF2B5EF4-FFF2-40B4-BE49-F238E27FC236}">
                <a16:creationId xmlns:a16="http://schemas.microsoft.com/office/drawing/2014/main" id="{8ABC1B36-7611-4596-A384-C02C778E8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0731" y="3766755"/>
            <a:ext cx="130152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i="1" dirty="0" err="1" smtClean="0">
                <a:solidFill>
                  <a:srgbClr val="FF0000"/>
                </a:solidFill>
              </a:rPr>
              <a:t>Depuis</a:t>
            </a:r>
            <a:r>
              <a:rPr lang="en-US" altLang="en-US" sz="1400" b="1" i="1" dirty="0" smtClean="0">
                <a:solidFill>
                  <a:srgbClr val="FF0000"/>
                </a:solidFill>
              </a:rPr>
              <a:t> </a:t>
            </a:r>
            <a:r>
              <a:rPr lang="en-US" altLang="en-US" sz="1400" b="1" dirty="0" smtClean="0">
                <a:solidFill>
                  <a:srgbClr val="FF0000"/>
                </a:solidFill>
              </a:rPr>
              <a:t>+ present tense</a:t>
            </a:r>
            <a:endParaRPr lang="en-US" altLang="en-US" sz="1400" b="1" dirty="0">
              <a:solidFill>
                <a:srgbClr val="FF0000"/>
              </a:solidFill>
            </a:endParaRPr>
          </a:p>
        </p:txBody>
      </p:sp>
      <p:cxnSp>
        <p:nvCxnSpPr>
          <p:cNvPr id="199" name="Straight Connector 198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5196235" y="4162021"/>
            <a:ext cx="9889" cy="37144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>
            <a:off x="6475381" y="4351727"/>
            <a:ext cx="1186" cy="216943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2" name="TextBox 95">
            <a:extLst>
              <a:ext uri="{FF2B5EF4-FFF2-40B4-BE49-F238E27FC236}">
                <a16:creationId xmlns:a16="http://schemas.microsoft.com/office/drawing/2014/main" id="{1F80ED72-9BD9-4F9E-8E7B-C8246395E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7125" y="5267156"/>
            <a:ext cx="146287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>
                <a:solidFill>
                  <a:schemeClr val="bg2">
                    <a:lumMod val="75000"/>
                  </a:schemeClr>
                </a:solidFill>
                <a:cs typeface="Calibri" panose="020F0502020204030204" pitchFamily="34" charset="0"/>
              </a:rPr>
              <a:t>Nasal sounds</a:t>
            </a:r>
            <a:endParaRPr lang="en-US" altLang="en-US" sz="1400" b="1" dirty="0">
              <a:solidFill>
                <a:schemeClr val="bg2">
                  <a:lumMod val="75000"/>
                </a:schemeClr>
              </a:solidFill>
              <a:cs typeface="Calibri" panose="020F0502020204030204" pitchFamily="34" charset="0"/>
            </a:endParaRPr>
          </a:p>
        </p:txBody>
      </p:sp>
      <p:cxnSp>
        <p:nvCxnSpPr>
          <p:cNvPr id="205" name="Straight Connector 204">
            <a:extLst>
              <a:ext uri="{FF2B5EF4-FFF2-40B4-BE49-F238E27FC236}">
                <a16:creationId xmlns:a16="http://schemas.microsoft.com/office/drawing/2014/main" id="{2BCE9E26-22A2-4759-BEFB-B60656893FDC}"/>
              </a:ext>
            </a:extLst>
          </p:cNvPr>
          <p:cNvCxnSpPr>
            <a:cxnSpLocks/>
          </p:cNvCxnSpPr>
          <p:nvPr/>
        </p:nvCxnSpPr>
        <p:spPr>
          <a:xfrm flipV="1">
            <a:off x="7348732" y="5179328"/>
            <a:ext cx="19157" cy="228096"/>
          </a:xfrm>
          <a:prstGeom prst="line">
            <a:avLst/>
          </a:prstGeom>
          <a:ln w="19050">
            <a:solidFill>
              <a:srgbClr val="0070C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Connector 206">
            <a:extLst>
              <a:ext uri="{FF2B5EF4-FFF2-40B4-BE49-F238E27FC236}">
                <a16:creationId xmlns:a16="http://schemas.microsoft.com/office/drawing/2014/main" id="{644378E2-85FB-419D-8978-D8B041002E19}"/>
              </a:ext>
            </a:extLst>
          </p:cNvPr>
          <p:cNvCxnSpPr>
            <a:cxnSpLocks/>
          </p:cNvCxnSpPr>
          <p:nvPr/>
        </p:nvCxnSpPr>
        <p:spPr>
          <a:xfrm flipH="1">
            <a:off x="7523496" y="4296497"/>
            <a:ext cx="110973" cy="316414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73C5F87D-2D70-4336-8AD4-C0778A086CD7}"/>
              </a:ext>
            </a:extLst>
          </p:cNvPr>
          <p:cNvCxnSpPr>
            <a:cxnSpLocks/>
          </p:cNvCxnSpPr>
          <p:nvPr/>
        </p:nvCxnSpPr>
        <p:spPr>
          <a:xfrm flipV="1">
            <a:off x="2581285" y="5137099"/>
            <a:ext cx="51913" cy="189403"/>
          </a:xfrm>
          <a:prstGeom prst="line">
            <a:avLst/>
          </a:prstGeom>
          <a:ln w="19050">
            <a:solidFill>
              <a:schemeClr val="accent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C48B2D75-BFCE-4CA8-8918-BA66CBA2CD96}"/>
              </a:ext>
            </a:extLst>
          </p:cNvPr>
          <p:cNvCxnSpPr>
            <a:cxnSpLocks/>
          </p:cNvCxnSpPr>
          <p:nvPr/>
        </p:nvCxnSpPr>
        <p:spPr>
          <a:xfrm flipH="1" flipV="1">
            <a:off x="10856815" y="2471683"/>
            <a:ext cx="25962" cy="510890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TextBox 365">
            <a:extLst>
              <a:ext uri="{FF2B5EF4-FFF2-40B4-BE49-F238E27FC236}">
                <a16:creationId xmlns:a16="http://schemas.microsoft.com/office/drawing/2014/main" id="{1711FBA1-443E-4773-B84F-4C7D6755F0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09769" y="3039515"/>
            <a:ext cx="141720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Using higher level vocabulary &amp; structures</a:t>
            </a:r>
            <a:endParaRPr lang="en-US" altLang="en-US" sz="1400" b="1" dirty="0"/>
          </a:p>
        </p:txBody>
      </p:sp>
      <p:sp>
        <p:nvSpPr>
          <p:cNvPr id="222" name="TextBox 360">
            <a:extLst>
              <a:ext uri="{FF2B5EF4-FFF2-40B4-BE49-F238E27FC236}">
                <a16:creationId xmlns:a16="http://schemas.microsoft.com/office/drawing/2014/main" id="{3C693B3B-0089-41E1-9475-5246DF0E8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0608" y="2588350"/>
            <a:ext cx="1871027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093788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en-US" altLang="en-US" sz="1400" b="1" dirty="0" smtClean="0"/>
              <a:t>Understanding and using the </a:t>
            </a:r>
            <a:r>
              <a:rPr lang="en-US" altLang="en-US" sz="1400" b="1" dirty="0" smtClean="0"/>
              <a:t>future </a:t>
            </a:r>
          </a:p>
          <a:p>
            <a:pPr eaLnBrk="1" hangingPunct="1"/>
            <a:r>
              <a:rPr lang="en-US" altLang="en-US" sz="1400" b="1" dirty="0" smtClean="0"/>
              <a:t>(near + simple)</a:t>
            </a:r>
            <a:endParaRPr lang="en-US" altLang="en-US" sz="1400" b="1" dirty="0"/>
          </a:p>
        </p:txBody>
      </p:sp>
      <p:cxnSp>
        <p:nvCxnSpPr>
          <p:cNvPr id="224" name="Straight Connector 223">
            <a:extLst>
              <a:ext uri="{FF2B5EF4-FFF2-40B4-BE49-F238E27FC236}">
                <a16:creationId xmlns:a16="http://schemas.microsoft.com/office/drawing/2014/main" id="{C48B2D75-BFCE-4CA8-8918-BA66CBA2CD96}"/>
              </a:ext>
            </a:extLst>
          </p:cNvPr>
          <p:cNvCxnSpPr>
            <a:cxnSpLocks/>
          </p:cNvCxnSpPr>
          <p:nvPr/>
        </p:nvCxnSpPr>
        <p:spPr>
          <a:xfrm flipH="1" flipV="1">
            <a:off x="12062801" y="2448255"/>
            <a:ext cx="52410" cy="188794"/>
          </a:xfrm>
          <a:prstGeom prst="line">
            <a:avLst/>
          </a:prstGeom>
          <a:ln w="19050">
            <a:solidFill>
              <a:srgbClr val="F8B308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6" name="Picture 9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3767996" y="4403560"/>
            <a:ext cx="599772" cy="803818"/>
          </a:xfrm>
          <a:prstGeom prst="rect">
            <a:avLst/>
          </a:prstGeom>
        </p:spPr>
      </p:pic>
      <p:pic>
        <p:nvPicPr>
          <p:cNvPr id="1026" name="Picture 2" descr="What does it mean when you can get along with anyone? - Quora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510" y="5164008"/>
            <a:ext cx="977404" cy="63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184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557</TotalTime>
  <Words>353</Words>
  <Application>Microsoft Office PowerPoint</Application>
  <PresentationFormat>Custom</PresentationFormat>
  <Paragraphs>89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P.Leroy</dc:creator>
  <cp:lastModifiedBy>P.Leroy</cp:lastModifiedBy>
  <cp:revision>173</cp:revision>
  <cp:lastPrinted>2022-06-16T12:50:04Z</cp:lastPrinted>
  <dcterms:created xsi:type="dcterms:W3CDTF">2022-06-06T09:12:13Z</dcterms:created>
  <dcterms:modified xsi:type="dcterms:W3CDTF">2022-06-17T08:38:02Z</dcterms:modified>
</cp:coreProperties>
</file>